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Raleway" pitchFamily="2" charset="-52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0dd2e86b22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0dd2e86b22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0dd2e86b22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0dd2e86b22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0dd2e86b22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0dd2e86b22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dd2e86b22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0dd2e86b22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dd2e86b22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0dd2e86b22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dd2e86b22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0dd2e86b22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dd2e86b22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0dd2e86b22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0dd2e86b22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0dd2e86b22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0dd2e86b22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0dd2e86b22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0dd2e86b22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0dd2e86b22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0dd2e86b22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0dd2e86b22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dd2e86b22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0dd2e86b22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dd2e86b22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0dd2e86b22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0dd2e86b22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0dd2e86b22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dd2e86b22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dd2e86b22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dd2e86b22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0dd2e86b22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dd2e86b22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0dd2e86b22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dd2e86b2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0dd2e86b2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XsjvaYAFN1M?feature=oembed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Автоматизація проектування та аналізу МЕМС-гіроскопа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5" y="3172900"/>
            <a:ext cx="7688100" cy="1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Виконав студент кафедри САП ІКНІ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Національний університет “Львівська політехніка”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Гриб Остап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729450" y="569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Автоматизація проектування</a:t>
            </a:r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body" idx="1"/>
          </p:nvPr>
        </p:nvSpPr>
        <p:spPr>
          <a:xfrm>
            <a:off x="442575" y="2428167"/>
            <a:ext cx="3202200" cy="10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uk" dirty="0">
                <a:latin typeface="Raleway"/>
                <a:ea typeface="Raleway"/>
                <a:cs typeface="Raleway"/>
                <a:sym typeface="Raleway"/>
              </a:rPr>
              <a:t>Після виконання перебудови, модель додатково зберігається у папці результатів проекту </a:t>
            </a:r>
            <a:r>
              <a:rPr lang="uk" i="1" dirty="0">
                <a:latin typeface="Raleway"/>
                <a:ea typeface="Raleway"/>
                <a:cs typeface="Raleway"/>
                <a:sym typeface="Raleway"/>
              </a:rPr>
              <a:t>Results</a:t>
            </a:r>
            <a:r>
              <a:rPr lang="uk" dirty="0">
                <a:latin typeface="Raleway"/>
                <a:ea typeface="Raleway"/>
                <a:cs typeface="Raleway"/>
                <a:sym typeface="Raleway"/>
              </a:rPr>
              <a:t>, у форматі STL для подальшого використання.</a:t>
            </a: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175" y="1650275"/>
            <a:ext cx="4907550" cy="305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729450" y="569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Модуль аналізу моделі</a:t>
            </a: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body" idx="1"/>
          </p:nvPr>
        </p:nvSpPr>
        <p:spPr>
          <a:xfrm>
            <a:off x="729450" y="1662050"/>
            <a:ext cx="3202200" cy="3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Відкривши, або перебудувавши, модель, користувачу стає доступним перехід до даного модуля застосунку.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" b="1">
                <a:latin typeface="Raleway"/>
                <a:ea typeface="Raleway"/>
                <a:cs typeface="Raleway"/>
                <a:sym typeface="Raleway"/>
              </a:rPr>
              <a:t>Модальний</a:t>
            </a:r>
            <a:r>
              <a:rPr lang="uk">
                <a:latin typeface="Raleway"/>
                <a:ea typeface="Raleway"/>
                <a:cs typeface="Raleway"/>
                <a:sym typeface="Raleway"/>
              </a:rPr>
              <a:t> (</a:t>
            </a:r>
            <a:r>
              <a:rPr lang="uk" i="1">
                <a:latin typeface="Raleway"/>
                <a:ea typeface="Raleway"/>
                <a:cs typeface="Raleway"/>
                <a:sym typeface="Raleway"/>
              </a:rPr>
              <a:t>частотний</a:t>
            </a:r>
            <a:r>
              <a:rPr lang="uk">
                <a:latin typeface="Raleway"/>
                <a:ea typeface="Raleway"/>
                <a:cs typeface="Raleway"/>
                <a:sym typeface="Raleway"/>
              </a:rPr>
              <a:t>) </a:t>
            </a:r>
            <a:r>
              <a:rPr lang="uk" b="1">
                <a:latin typeface="Raleway"/>
                <a:ea typeface="Raleway"/>
                <a:cs typeface="Raleway"/>
                <a:sym typeface="Raleway"/>
              </a:rPr>
              <a:t>аналіз </a:t>
            </a:r>
            <a:r>
              <a:rPr lang="uk">
                <a:latin typeface="Raleway"/>
                <a:ea typeface="Raleway"/>
                <a:cs typeface="Raleway"/>
                <a:sym typeface="Raleway"/>
              </a:rPr>
              <a:t>- вирахування частот та форм власних коливань моделі.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Інженерам потрібно знати ці частоти в разі, коли структура піддається впливу збуджувальної сили. У цьому випадку деталь може резонувати і зруйнуватися, якщо частоти збудження збігаються з власними частотами структури.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975" y="1708874"/>
            <a:ext cx="4416626" cy="29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729450" y="569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Модуль аналізу моделі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3">
            <a:alphaModFix/>
          </a:blip>
          <a:srcRect r="47995"/>
          <a:stretch/>
        </p:blipFill>
        <p:spPr>
          <a:xfrm>
            <a:off x="5151800" y="1158338"/>
            <a:ext cx="2764325" cy="353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 txBox="1">
            <a:spLocks noGrp="1"/>
          </p:cNvSpPr>
          <p:nvPr>
            <p:ph type="body" idx="1"/>
          </p:nvPr>
        </p:nvSpPr>
        <p:spPr>
          <a:xfrm>
            <a:off x="729450" y="1662050"/>
            <a:ext cx="3202200" cy="3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Користувач може задати: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Верхню межу частоти, або кількість форм коливань (в іншому випадку будуть використані значення за замовчуванням);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Матеріал моделі;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Фіксацію моделі за анкерами та повзуче обмеження за нижньою поверхнею моделі.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title"/>
          </p:nvPr>
        </p:nvSpPr>
        <p:spPr>
          <a:xfrm>
            <a:off x="729450" y="569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Модуль аналізу моделі</a:t>
            </a:r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body" idx="1"/>
          </p:nvPr>
        </p:nvSpPr>
        <p:spPr>
          <a:xfrm>
            <a:off x="729450" y="2098375"/>
            <a:ext cx="3202200" cy="20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У розробці застосунку використана </a:t>
            </a:r>
            <a:r>
              <a:rPr lang="uk" b="1">
                <a:latin typeface="Raleway"/>
                <a:ea typeface="Raleway"/>
                <a:cs typeface="Raleway"/>
                <a:sym typeface="Raleway"/>
              </a:rPr>
              <a:t>асинхронність</a:t>
            </a:r>
            <a:r>
              <a:rPr lang="uk">
                <a:latin typeface="Raleway"/>
                <a:ea typeface="Raleway"/>
                <a:cs typeface="Raleway"/>
                <a:sym typeface="Raleway"/>
              </a:rPr>
              <a:t>. Відповідно під час побудови моделі та проведенні всіх аналізів </a:t>
            </a:r>
            <a:r>
              <a:rPr lang="uk" i="1">
                <a:latin typeface="Raleway"/>
                <a:ea typeface="Raleway"/>
                <a:cs typeface="Raleway"/>
                <a:sym typeface="Raleway"/>
              </a:rPr>
              <a:t>головний потік програми не блокується</a:t>
            </a:r>
            <a:r>
              <a:rPr lang="uk">
                <a:latin typeface="Raleway"/>
                <a:ea typeface="Raleway"/>
                <a:cs typeface="Raleway"/>
                <a:sym typeface="Raleway"/>
              </a:rPr>
              <a:t>, а тому інтерфейс залишається </a:t>
            </a:r>
            <a:r>
              <a:rPr lang="uk" i="1">
                <a:latin typeface="Raleway"/>
                <a:ea typeface="Raleway"/>
                <a:cs typeface="Raleway"/>
                <a:sym typeface="Raleway"/>
              </a:rPr>
              <a:t>інтерактивним </a:t>
            </a:r>
            <a:r>
              <a:rPr lang="uk">
                <a:latin typeface="Raleway"/>
                <a:ea typeface="Raleway"/>
                <a:cs typeface="Raleway"/>
                <a:sym typeface="Raleway"/>
              </a:rPr>
              <a:t>та користувач розуміє, коли процес </a:t>
            </a:r>
            <a:r>
              <a:rPr lang="uk" i="1">
                <a:latin typeface="Raleway"/>
                <a:ea typeface="Raleway"/>
                <a:cs typeface="Raleway"/>
                <a:sym typeface="Raleway"/>
              </a:rPr>
              <a:t>закінчив своє виконання</a:t>
            </a:r>
            <a:r>
              <a:rPr lang="uk">
                <a:latin typeface="Raleway"/>
                <a:ea typeface="Raleway"/>
                <a:cs typeface="Raleway"/>
                <a:sym typeface="Raleway"/>
              </a:rPr>
              <a:t>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/>
          </a:blip>
          <a:srcRect r="48371"/>
          <a:stretch/>
        </p:blipFill>
        <p:spPr>
          <a:xfrm>
            <a:off x="4094375" y="1589575"/>
            <a:ext cx="2351550" cy="30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6363" y="1496363"/>
            <a:ext cx="1999425" cy="23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>
            <a:spLocks noGrp="1"/>
          </p:cNvSpPr>
          <p:nvPr>
            <p:ph type="body" idx="1"/>
          </p:nvPr>
        </p:nvSpPr>
        <p:spPr>
          <a:xfrm>
            <a:off x="6733063" y="3928025"/>
            <a:ext cx="2106000" cy="8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У результаті проведення модального аналізу виводяться резонансні частоти кожної форми коливання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729450" y="569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Модуль аналізу моделі</a:t>
            </a:r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body" idx="1"/>
          </p:nvPr>
        </p:nvSpPr>
        <p:spPr>
          <a:xfrm>
            <a:off x="729450" y="1662050"/>
            <a:ext cx="3573300" cy="3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Після отримання результатів модального аналізу, застосунок дає можливість виконати </a:t>
            </a:r>
            <a:r>
              <a:rPr lang="uk" i="1">
                <a:latin typeface="Raleway"/>
                <a:ea typeface="Raleway"/>
                <a:cs typeface="Raleway"/>
                <a:sym typeface="Raleway"/>
              </a:rPr>
              <a:t>гармонічний аналіз</a:t>
            </a:r>
            <a:r>
              <a:rPr lang="uk">
                <a:latin typeface="Raleway"/>
                <a:ea typeface="Raleway"/>
                <a:cs typeface="Raleway"/>
                <a:sym typeface="Raleway"/>
              </a:rPr>
              <a:t>, на основі попереднього.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" b="1">
                <a:latin typeface="Raleway"/>
                <a:ea typeface="Raleway"/>
                <a:cs typeface="Raleway"/>
                <a:sym typeface="Raleway"/>
              </a:rPr>
              <a:t>Гармонічний </a:t>
            </a:r>
            <a:r>
              <a:rPr lang="uk">
                <a:latin typeface="Raleway"/>
                <a:ea typeface="Raleway"/>
                <a:cs typeface="Raleway"/>
                <a:sym typeface="Raleway"/>
              </a:rPr>
              <a:t>(</a:t>
            </a:r>
            <a:r>
              <a:rPr lang="uk" i="1">
                <a:latin typeface="Raleway"/>
                <a:ea typeface="Raleway"/>
                <a:cs typeface="Raleway"/>
                <a:sym typeface="Raleway"/>
              </a:rPr>
              <a:t>динам. частотний</a:t>
            </a:r>
            <a:r>
              <a:rPr lang="uk">
                <a:latin typeface="Raleway"/>
                <a:ea typeface="Raleway"/>
                <a:cs typeface="Raleway"/>
                <a:sym typeface="Raleway"/>
              </a:rPr>
              <a:t>) </a:t>
            </a:r>
            <a:r>
              <a:rPr lang="uk" b="1">
                <a:latin typeface="Raleway"/>
                <a:ea typeface="Raleway"/>
                <a:cs typeface="Raleway"/>
                <a:sym typeface="Raleway"/>
              </a:rPr>
              <a:t>аналіз </a:t>
            </a:r>
            <a:r>
              <a:rPr lang="uk">
                <a:latin typeface="Raleway"/>
                <a:ea typeface="Raleway"/>
                <a:cs typeface="Raleway"/>
                <a:sym typeface="Raleway"/>
              </a:rPr>
              <a:t>- вираховує амплітуду і фазу зміщення, швидкості, прискорення і напруження в моделі у відповідь на навантаження, що вібрується на різних частотах.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У даному проекті на виході розглядається саме </a:t>
            </a:r>
            <a:r>
              <a:rPr lang="uk" i="1">
                <a:latin typeface="Raleway"/>
                <a:ea typeface="Raleway"/>
                <a:cs typeface="Raleway"/>
                <a:sym typeface="Raleway"/>
              </a:rPr>
              <a:t>амплітуда прискорення</a:t>
            </a:r>
            <a:r>
              <a:rPr lang="uk">
                <a:latin typeface="Raleway"/>
                <a:ea typeface="Raleway"/>
                <a:cs typeface="Raleway"/>
                <a:sym typeface="Raleway"/>
              </a:rPr>
              <a:t> у чутливому напрямі гіроскопа (вісь OZ).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6000" y="1104450"/>
            <a:ext cx="3120110" cy="373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729450" y="569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Перегляд та збереження результатів</a:t>
            </a:r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body" idx="1"/>
          </p:nvPr>
        </p:nvSpPr>
        <p:spPr>
          <a:xfrm>
            <a:off x="729450" y="1444650"/>
            <a:ext cx="3202200" cy="15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Завершивши дослідження впливу гармонічних навантажень на власні коливання моделі, усі форми моделі </a:t>
            </a:r>
            <a:r>
              <a:rPr lang="uk" i="1">
                <a:latin typeface="Raleway"/>
                <a:ea typeface="Raleway"/>
                <a:cs typeface="Raleway"/>
                <a:sym typeface="Raleway"/>
              </a:rPr>
              <a:t>зберігаються </a:t>
            </a:r>
            <a:r>
              <a:rPr lang="uk">
                <a:latin typeface="Raleway"/>
                <a:ea typeface="Raleway"/>
                <a:cs typeface="Raleway"/>
                <a:sym typeface="Raleway"/>
              </a:rPr>
              <a:t>у форматі </a:t>
            </a:r>
            <a:r>
              <a:rPr lang="uk" b="1">
                <a:latin typeface="Raleway"/>
                <a:ea typeface="Raleway"/>
                <a:cs typeface="Raleway"/>
                <a:sym typeface="Raleway"/>
              </a:rPr>
              <a:t>eDrawings </a:t>
            </a:r>
            <a:r>
              <a:rPr lang="uk">
                <a:latin typeface="Raleway"/>
                <a:ea typeface="Raleway"/>
                <a:cs typeface="Raleway"/>
                <a:sym typeface="Raleway"/>
              </a:rPr>
              <a:t>в тій ж папці </a:t>
            </a:r>
            <a:r>
              <a:rPr lang="uk" i="1">
                <a:latin typeface="Raleway"/>
                <a:ea typeface="Raleway"/>
                <a:cs typeface="Raleway"/>
                <a:sym typeface="Raleway"/>
              </a:rPr>
              <a:t>Results</a:t>
            </a:r>
            <a:r>
              <a:rPr lang="uk">
                <a:latin typeface="Raleway"/>
                <a:ea typeface="Raleway"/>
                <a:cs typeface="Raleway"/>
                <a:sym typeface="Raleway"/>
              </a:rPr>
              <a:t> для зручної подальшої обробки та перегляду.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412" y="3021150"/>
            <a:ext cx="1836286" cy="20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525" y="1256850"/>
            <a:ext cx="4907551" cy="365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729450" y="569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Перегляд та збереження результатів</a:t>
            </a: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729450" y="1444650"/>
            <a:ext cx="3202200" cy="2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100">
                <a:latin typeface="Raleway"/>
                <a:ea typeface="Raleway"/>
                <a:cs typeface="Raleway"/>
                <a:sym typeface="Raleway"/>
              </a:rPr>
              <a:t>Також, в окремій формі виводиться </a:t>
            </a:r>
            <a:r>
              <a:rPr lang="uk" sz="1100" b="1">
                <a:latin typeface="Raleway"/>
                <a:ea typeface="Raleway"/>
                <a:cs typeface="Raleway"/>
                <a:sym typeface="Raleway"/>
              </a:rPr>
              <a:t>амплітудно-частотна характеристика (АЧХ) </a:t>
            </a:r>
            <a:r>
              <a:rPr lang="uk" sz="1100">
                <a:latin typeface="Raleway"/>
                <a:ea typeface="Raleway"/>
                <a:cs typeface="Raleway"/>
                <a:sym typeface="Raleway"/>
              </a:rPr>
              <a:t>гіроскопа відносно </a:t>
            </a:r>
            <a:r>
              <a:rPr lang="uk" sz="1100" i="1">
                <a:latin typeface="Raleway"/>
                <a:ea typeface="Raleway"/>
                <a:cs typeface="Raleway"/>
                <a:sym typeface="Raleway"/>
              </a:rPr>
              <a:t>прискорення </a:t>
            </a:r>
            <a:r>
              <a:rPr lang="uk" sz="1100">
                <a:latin typeface="Raleway"/>
                <a:ea typeface="Raleway"/>
                <a:cs typeface="Raleway"/>
                <a:sym typeface="Raleway"/>
              </a:rPr>
              <a:t>по осі OZ.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uk" sz="1100">
                <a:latin typeface="Raleway"/>
                <a:ea typeface="Raleway"/>
                <a:cs typeface="Raleway"/>
                <a:sym typeface="Raleway"/>
              </a:rPr>
              <a:t>Початковий графік будується для амплітудних значень у </a:t>
            </a:r>
            <a:r>
              <a:rPr lang="uk" sz="1100" i="1">
                <a:latin typeface="Raleway"/>
                <a:ea typeface="Raleway"/>
                <a:cs typeface="Raleway"/>
                <a:sym typeface="Raleway"/>
              </a:rPr>
              <a:t>вузлі 1839</a:t>
            </a:r>
            <a:r>
              <a:rPr lang="uk" sz="1100">
                <a:latin typeface="Raleway"/>
                <a:ea typeface="Raleway"/>
                <a:cs typeface="Raleway"/>
                <a:sym typeface="Raleway"/>
              </a:rPr>
              <a:t>, що є одним з тих, які знаходяться на чутливій частині гіроскопа, відповідно </a:t>
            </a:r>
            <a:r>
              <a:rPr lang="uk" sz="1100" i="1">
                <a:latin typeface="Raleway"/>
                <a:ea typeface="Raleway"/>
                <a:cs typeface="Raleway"/>
                <a:sym typeface="Raleway"/>
              </a:rPr>
              <a:t>вплив на них буде найбільшим</a:t>
            </a:r>
            <a:r>
              <a:rPr lang="uk" sz="11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050" y="1149063"/>
            <a:ext cx="4907551" cy="2845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 rotWithShape="1">
          <a:blip r:embed="rId4">
            <a:alphaModFix/>
          </a:blip>
          <a:srcRect l="18799" t="18180" r="8191" b="6817"/>
          <a:stretch/>
        </p:blipFill>
        <p:spPr>
          <a:xfrm>
            <a:off x="3070775" y="3114250"/>
            <a:ext cx="2200449" cy="20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>
            <a:spLocks noGrp="1"/>
          </p:cNvSpPr>
          <p:nvPr>
            <p:ph type="title"/>
          </p:nvPr>
        </p:nvSpPr>
        <p:spPr>
          <a:xfrm>
            <a:off x="729450" y="569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Перегляд та збереження результатів</a:t>
            </a:r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body" idx="1"/>
          </p:nvPr>
        </p:nvSpPr>
        <p:spPr>
          <a:xfrm>
            <a:off x="729450" y="1444650"/>
            <a:ext cx="3202200" cy="2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Це рішення зручніше та швидше, оскільки ми можемо додавати графіки АЧХ для всіх існуючих вузлів, просто обравши необхідний та натиснувши кнопку.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Також є можливість приближення певної ділянки графіка.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050" y="1256850"/>
            <a:ext cx="4907551" cy="284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2827" y="3284050"/>
            <a:ext cx="2485198" cy="185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729450" y="569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Перегляд та збереження результатів</a:t>
            </a:r>
            <a:endParaRPr/>
          </a:p>
        </p:txBody>
      </p:sp>
      <p:sp>
        <p:nvSpPr>
          <p:cNvPr id="218" name="Google Shape;218;p30"/>
          <p:cNvSpPr txBox="1">
            <a:spLocks noGrp="1"/>
          </p:cNvSpPr>
          <p:nvPr>
            <p:ph type="body" idx="1"/>
          </p:nvPr>
        </p:nvSpPr>
        <p:spPr>
          <a:xfrm>
            <a:off x="729450" y="1444650"/>
            <a:ext cx="4691400" cy="10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uk" sz="1302">
                <a:latin typeface="Raleway"/>
                <a:ea typeface="Raleway"/>
                <a:cs typeface="Raleway"/>
                <a:sym typeface="Raleway"/>
              </a:rPr>
              <a:t>Файли згенеровані Solidworks Simulation також більш структуровані, оскільки зберігаються в окремій директорії, не засмічуючи головну директорію проекту.</a:t>
            </a:r>
            <a:endParaRPr sz="1302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710" y="2696325"/>
            <a:ext cx="2312875" cy="14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928" y="1104450"/>
            <a:ext cx="2263925" cy="3968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Висновки</a:t>
            </a:r>
            <a:endParaRPr/>
          </a:p>
        </p:txBody>
      </p:sp>
      <p:sp>
        <p:nvSpPr>
          <p:cNvPr id="226" name="Google Shape;226;p31"/>
          <p:cNvSpPr txBox="1"/>
          <p:nvPr/>
        </p:nvSpPr>
        <p:spPr>
          <a:xfrm>
            <a:off x="729450" y="2188675"/>
            <a:ext cx="7688400" cy="21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На мою думку, поставлені цілі та задачі проекту були досягнуті. Застосунок виконує необхідні функції та передбачає багато варіантів його використання.</a:t>
            </a:r>
            <a:endParaRPr sz="2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У подальшому це рішення можна розвивати, додаючи більше зручностей та автоматизованості в процес проектування МЕМС-гіроскопа.</a:t>
            </a:r>
            <a:endParaRPr sz="2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7" name="Google Shape;227;p31" title="File:Planning icon from Noun Project.pn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850" y="459675"/>
            <a:ext cx="1729000" cy="1729000"/>
          </a:xfrm>
          <a:prstGeom prst="rect">
            <a:avLst/>
          </a:prstGeom>
          <a:noFill/>
          <a:ln>
            <a:noFill/>
          </a:ln>
          <a:effectLst>
            <a:outerShdw blurRad="57150" dist="57150" dir="2280000" algn="bl" rotWithShape="0">
              <a:srgbClr val="000000">
                <a:alpha val="27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7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Мета проекту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729450" y="2571750"/>
            <a:ext cx="7688400" cy="12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Розроблення застосунку для автоматизованого проектування та проведення частотного й гармонічного дослідження МЕМС-гіроскопа камертонного типу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4" name="Google Shape;94;p14" title="File:Wikiversity-Mooc-Icon-Learning-goals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175" y="952263"/>
            <a:ext cx="1466675" cy="1466675"/>
          </a:xfrm>
          <a:prstGeom prst="rect">
            <a:avLst/>
          </a:prstGeom>
          <a:noFill/>
          <a:ln>
            <a:noFill/>
          </a:ln>
          <a:effectLst>
            <a:outerShdw blurRad="57150" dist="66675" dir="2580000" algn="bl" rotWithShape="0">
              <a:srgbClr val="000000">
                <a:alpha val="26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16525" y="3397300"/>
            <a:ext cx="70212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Проблематика</a:t>
            </a:r>
            <a:endParaRPr/>
          </a:p>
        </p:txBody>
      </p:sp>
      <p:pic>
        <p:nvPicPr>
          <p:cNvPr id="100" name="Google Shape;100;p15" title="Panic speech bubble vector image | Free SV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42026" flipH="1">
            <a:off x="7728463" y="3777575"/>
            <a:ext cx="1118575" cy="11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744050" y="930475"/>
            <a:ext cx="3721200" cy="19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Відсутність готових рішень у вигляді 3D-моделей МЕМС-гіроскопів та застосунків для їх параметричної побудови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4678725" y="930475"/>
            <a:ext cx="3721200" cy="19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Витрата великого обсягу часу на налаштування, проведення досліджень, а також перегляд та збереження всіх результатів засобами графічного інтерфейсу Solidworks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Задачі проекту</a:t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352500" y="2119875"/>
            <a:ext cx="2693700" cy="2283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571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Проектування 3D-моделі засобами САПР Solidworks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3215950" y="2119950"/>
            <a:ext cx="2693700" cy="2283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571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Створення програмного застосунку з автоматизованого моделювання гіроскопа, згідно заданих параметрів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6097800" y="2119875"/>
            <a:ext cx="2693700" cy="2283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571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Доповнення застосунку для зручного проведення аналізу моделі та отримання результатів.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Дотримання вимог модульності та масштабованості в процесі розробки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727800" y="5838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Розуміння принципів конструкції МЕМС-гіроскопа</a:t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475" y="2560025"/>
            <a:ext cx="2549425" cy="18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729450" y="1410450"/>
            <a:ext cx="3673800" cy="10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Різного виду МЕМС-гіроскопи працюють за  принципом Коріоліса, зокрема й камертонного типу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Мультимедіа з Інтернету 1" title="EN | Bosch Working principle of a gyroscope for ESP®">
            <a:hlinkClick r:id="" action="ppaction://media"/>
            <a:extLst>
              <a:ext uri="{FF2B5EF4-FFF2-40B4-BE49-F238E27FC236}">
                <a16:creationId xmlns:a16="http://schemas.microsoft.com/office/drawing/2014/main" id="{6ABAA5BE-BB46-44AB-9685-65E95ABC28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864769" y="1959221"/>
            <a:ext cx="5279231" cy="2982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727800" y="593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Проектування власної моделі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675" y="1696275"/>
            <a:ext cx="3429299" cy="250616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1435117" y="4202442"/>
            <a:ext cx="20865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Чутливий елемент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8225" y="1696275"/>
            <a:ext cx="3322100" cy="250606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5737223" y="4202351"/>
            <a:ext cx="1964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Чутлива рамка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727800" y="59310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Проектування власної моделі</a:t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1435117" y="4202442"/>
            <a:ext cx="20865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Пружні елементи приводу та анкери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5737223" y="4202351"/>
            <a:ext cx="1964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Результат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49" y="1696275"/>
            <a:ext cx="4138848" cy="250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675" y="1696275"/>
            <a:ext cx="4138850" cy="2531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729450" y="569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Автоматизація проектування</a:t>
            </a: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1"/>
          </p:nvPr>
        </p:nvSpPr>
        <p:spPr>
          <a:xfrm>
            <a:off x="729450" y="1685475"/>
            <a:ext cx="3769800" cy="25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Для надання можливості користувачу автоматизованої побудови за власними заданими параметрами, необхідно визначити </a:t>
            </a:r>
            <a:r>
              <a:rPr lang="uk" i="1">
                <a:latin typeface="Raleway"/>
                <a:ea typeface="Raleway"/>
                <a:cs typeface="Raleway"/>
                <a:sym typeface="Raleway"/>
              </a:rPr>
              <a:t>яким чином</a:t>
            </a:r>
            <a:r>
              <a:rPr lang="uk">
                <a:latin typeface="Raleway"/>
                <a:ea typeface="Raleway"/>
                <a:cs typeface="Raleway"/>
                <a:sym typeface="Raleway"/>
              </a:rPr>
              <a:t> та </a:t>
            </a:r>
            <a:r>
              <a:rPr lang="uk" i="1">
                <a:latin typeface="Raleway"/>
                <a:ea typeface="Raleway"/>
                <a:cs typeface="Raleway"/>
                <a:sym typeface="Raleway"/>
              </a:rPr>
              <a:t>які параметри </a:t>
            </a:r>
            <a:r>
              <a:rPr lang="uk">
                <a:latin typeface="Raleway"/>
                <a:ea typeface="Raleway"/>
                <a:cs typeface="Raleway"/>
                <a:sym typeface="Raleway"/>
              </a:rPr>
              <a:t>змінюватимуться.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Користувач доступається до значень </a:t>
            </a:r>
            <a:r>
              <a:rPr lang="uk" b="1">
                <a:latin typeface="Raleway"/>
                <a:ea typeface="Raleway"/>
                <a:cs typeface="Raleway"/>
                <a:sym typeface="Raleway"/>
              </a:rPr>
              <a:t>довжини, ширини</a:t>
            </a:r>
            <a:r>
              <a:rPr lang="uk">
                <a:latin typeface="Raleway"/>
                <a:ea typeface="Raleway"/>
                <a:cs typeface="Raleway"/>
                <a:sym typeface="Raleway"/>
              </a:rPr>
              <a:t> чутливого елемента та </a:t>
            </a:r>
            <a:r>
              <a:rPr lang="uk" b="1">
                <a:latin typeface="Raleway"/>
                <a:ea typeface="Raleway"/>
                <a:cs typeface="Raleway"/>
                <a:sym typeface="Raleway"/>
              </a:rPr>
              <a:t>висоти</a:t>
            </a:r>
            <a:r>
              <a:rPr lang="uk">
                <a:latin typeface="Raleway"/>
                <a:ea typeface="Raleway"/>
                <a:cs typeface="Raleway"/>
                <a:sym typeface="Raleway"/>
              </a:rPr>
              <a:t> всієї основи гіроскопа.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Тим часом програма </a:t>
            </a:r>
            <a:r>
              <a:rPr lang="uk" b="1">
                <a:latin typeface="Raleway"/>
                <a:ea typeface="Raleway"/>
                <a:cs typeface="Raleway"/>
                <a:sym typeface="Raleway"/>
              </a:rPr>
              <a:t>змінює всі</a:t>
            </a:r>
            <a:r>
              <a:rPr lang="uk">
                <a:latin typeface="Raleway"/>
                <a:ea typeface="Raleway"/>
                <a:cs typeface="Raleway"/>
                <a:sym typeface="Raleway"/>
              </a:rPr>
              <a:t> визначені попередньо розміри оригінальної моделі </a:t>
            </a:r>
            <a:r>
              <a:rPr lang="uk" i="1">
                <a:latin typeface="Raleway"/>
                <a:ea typeface="Raleway"/>
                <a:cs typeface="Raleway"/>
                <a:sym typeface="Raleway"/>
              </a:rPr>
              <a:t>пропорційно до заданих параметрів</a:t>
            </a:r>
            <a:r>
              <a:rPr lang="uk">
                <a:latin typeface="Raleway"/>
                <a:ea typeface="Raleway"/>
                <a:cs typeface="Raleway"/>
                <a:sym typeface="Raleway"/>
              </a:rPr>
              <a:t>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805" y="1467200"/>
            <a:ext cx="3931569" cy="236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>
            <a:spLocks noGrp="1"/>
          </p:cNvSpPr>
          <p:nvPr>
            <p:ph type="body" idx="1"/>
          </p:nvPr>
        </p:nvSpPr>
        <p:spPr>
          <a:xfrm>
            <a:off x="4872938" y="3831238"/>
            <a:ext cx="35433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uk" i="1">
                <a:latin typeface="Raleway"/>
                <a:ea typeface="Raleway"/>
                <a:cs typeface="Raleway"/>
                <a:sym typeface="Raleway"/>
              </a:rPr>
              <a:t>Перегляд всіх наявних розмірів засобом Solidworks Tools → Equations</a:t>
            </a:r>
            <a:endParaRPr i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729450" y="5692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Автоматизація проектування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1"/>
          </p:nvPr>
        </p:nvSpPr>
        <p:spPr>
          <a:xfrm>
            <a:off x="729450" y="1631663"/>
            <a:ext cx="3202200" cy="27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Розроблено додаток (модуль параметризації), що виконує поставлену задачу.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Користувач може залишити параметри за замовчуванням, відповідно модель відкриється не зміненою.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uk">
                <a:latin typeface="Raleway"/>
                <a:ea typeface="Raleway"/>
                <a:cs typeface="Raleway"/>
                <a:sym typeface="Raleway"/>
              </a:rPr>
              <a:t>Також, у разі виконаної перебудови моделі, є можливість повернутися до значень за замовчуванням.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 rotWithShape="1">
          <a:blip r:embed="rId3">
            <a:alphaModFix/>
          </a:blip>
          <a:srcRect t="596" b="9"/>
          <a:stretch/>
        </p:blipFill>
        <p:spPr>
          <a:xfrm>
            <a:off x="3931650" y="1371663"/>
            <a:ext cx="4486201" cy="3309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674</Words>
  <Application>Microsoft Office PowerPoint</Application>
  <PresentationFormat>Екран (16:9)</PresentationFormat>
  <Paragraphs>63</Paragraphs>
  <Slides>19</Slides>
  <Notes>19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19</vt:i4>
      </vt:variant>
    </vt:vector>
  </HeadingPairs>
  <TitlesOfParts>
    <vt:vector size="23" baseType="lpstr">
      <vt:lpstr>Raleway</vt:lpstr>
      <vt:lpstr>Arial</vt:lpstr>
      <vt:lpstr>Lato</vt:lpstr>
      <vt:lpstr>Streamline</vt:lpstr>
      <vt:lpstr>Автоматизація проектування та аналізу МЕМС-гіроскопа</vt:lpstr>
      <vt:lpstr>Мета проекту</vt:lpstr>
      <vt:lpstr>Проблематика</vt:lpstr>
      <vt:lpstr>Задачі проекту</vt:lpstr>
      <vt:lpstr>Розуміння принципів конструкції МЕМС-гіроскопа</vt:lpstr>
      <vt:lpstr>Проектування власної моделі</vt:lpstr>
      <vt:lpstr>Проектування власної моделі</vt:lpstr>
      <vt:lpstr>Автоматизація проектування</vt:lpstr>
      <vt:lpstr>Автоматизація проектування</vt:lpstr>
      <vt:lpstr>Автоматизація проектування</vt:lpstr>
      <vt:lpstr>Модуль аналізу моделі</vt:lpstr>
      <vt:lpstr>Модуль аналізу моделі</vt:lpstr>
      <vt:lpstr>Модуль аналізу моделі</vt:lpstr>
      <vt:lpstr>Модуль аналізу моделі</vt:lpstr>
      <vt:lpstr>Перегляд та збереження результатів</vt:lpstr>
      <vt:lpstr>Перегляд та збереження результатів</vt:lpstr>
      <vt:lpstr>Перегляд та збереження результатів</vt:lpstr>
      <vt:lpstr>Перегляд та збереження результатів</vt:lpstr>
      <vt:lpstr>Висновки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Автоматизація проектування та аналізу МЕМС-гіроскопа</dc:title>
  <cp:lastModifiedBy>Ostap Hryb</cp:lastModifiedBy>
  <cp:revision>1</cp:revision>
  <dcterms:modified xsi:type="dcterms:W3CDTF">2024-05-29T07:38:21Z</dcterms:modified>
</cp:coreProperties>
</file>